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24" r:id="rId5"/>
    <p:sldMasterId id="2147483737" r:id="rId6"/>
    <p:sldMasterId id="2147483750" r:id="rId7"/>
    <p:sldMasterId id="2147483763" r:id="rId8"/>
    <p:sldMasterId id="2147483776" r:id="rId9"/>
    <p:sldMasterId id="2147483788" r:id="rId10"/>
  </p:sldMasterIdLst>
  <p:notesMasterIdLst>
    <p:notesMasterId r:id="rId20"/>
  </p:notesMasterIdLst>
  <p:handoutMasterIdLst>
    <p:handoutMasterId r:id="rId21"/>
  </p:handoutMasterIdLst>
  <p:sldIdLst>
    <p:sldId id="574" r:id="rId11"/>
    <p:sldId id="581" r:id="rId12"/>
    <p:sldId id="617" r:id="rId13"/>
    <p:sldId id="573" r:id="rId14"/>
    <p:sldId id="618" r:id="rId15"/>
    <p:sldId id="582" r:id="rId16"/>
    <p:sldId id="615" r:id="rId17"/>
    <p:sldId id="588" r:id="rId18"/>
    <p:sldId id="587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99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 pos="2880">
          <p15:clr>
            <a:srgbClr val="A4A3A4"/>
          </p15:clr>
        </p15:guide>
        <p15:guide id="5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hard.mcewen" initials="r" lastIdx="4" clrIdx="0"/>
  <p:cmAuthor id="1" name="John Storey-Bishoff" initials="JS" lastIdx="23" clrIdx="1"/>
  <p:cmAuthor id="2" name="john.storey-bishoff" initials="j" lastIdx="6" clrIdx="2"/>
  <p:cmAuthor id="3" name="katie.young" initials="k" lastIdx="1" clrIdx="3"/>
  <p:cmAuthor id="4" name="John Storey-Bishoff" initials="JSB" lastIdx="2" clrIdx="4"/>
  <p:cmAuthor id="5" name="Robert Hamaliuk" initials="" lastIdx="2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F1D"/>
    <a:srgbClr val="719500"/>
    <a:srgbClr val="808000"/>
    <a:srgbClr val="ADF9B4"/>
    <a:srgbClr val="C8FAB4"/>
    <a:srgbClr val="CCFFCC"/>
    <a:srgbClr val="FFFFCC"/>
    <a:srgbClr val="CCFF99"/>
    <a:srgbClr val="ACF2C2"/>
    <a:srgbClr val="A47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88" autoAdjust="0"/>
    <p:restoredTop sz="84050" autoAdjust="0"/>
  </p:normalViewPr>
  <p:slideViewPr>
    <p:cSldViewPr snapToGrid="0">
      <p:cViewPr varScale="1">
        <p:scale>
          <a:sx n="45" d="100"/>
          <a:sy n="45" d="100"/>
        </p:scale>
        <p:origin x="268" y="44"/>
      </p:cViewPr>
      <p:guideLst>
        <p:guide orient="horz" pos="2160"/>
        <p:guide orient="horz" pos="799"/>
        <p:guide orient="horz" pos="4319"/>
        <p:guide pos="2880"/>
        <p:guide pos="5759"/>
      </p:guideLst>
    </p:cSldViewPr>
  </p:slideViewPr>
  <p:outlineViewPr>
    <p:cViewPr>
      <p:scale>
        <a:sx n="33" d="100"/>
        <a:sy n="33" d="100"/>
      </p:scale>
      <p:origin x="48" y="203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162" y="-96"/>
      </p:cViewPr>
      <p:guideLst>
        <p:guide orient="horz" pos="2932"/>
        <p:guide pos="2212"/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defTabSz="931768">
              <a:defRPr sz="1200" b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algn="r" defTabSz="931768">
              <a:defRPr sz="1200" b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6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defTabSz="931768">
              <a:defRPr sz="1200" b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829676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algn="r" defTabSz="931768">
              <a:defRPr sz="1200" b="0"/>
            </a:lvl1pPr>
          </a:lstStyle>
          <a:p>
            <a:pPr>
              <a:defRPr/>
            </a:pPr>
            <a:fld id="{C9E80E19-ADAA-4A09-83F6-C29448991C6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8290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488DF62D-C156-4E56-BC88-CBE04FF5451F}" type="datetimeFigureOut">
              <a:rPr lang="en-CA" smtClean="0"/>
              <a:t>2018-04-11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513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513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868A6DFA-880E-4480-B2CF-F97AA6B3B85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0188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761" indent="-28529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171" indent="-228234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640" indent="-228234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108" indent="-228234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B2270-CD4B-42DC-BC81-3C65D8D4C653}" type="slidenum">
              <a:rPr lang="en-CA" altLang="en-US"/>
              <a:pPr/>
              <a:t>1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52317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73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36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189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343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496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649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802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1A4E955-5B8B-46CA-AB8F-356D53036AE2}" type="slidenum">
              <a:rPr lang="en-CA" altLang="en-US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3</a:t>
            </a:fld>
            <a:endParaRPr lang="en-CA" alt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761" indent="-2852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171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640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108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441346-048E-430B-8F0F-684D7C066555}" type="slidenum">
              <a:rPr lang="en-CA" altLang="en-US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CA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192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73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36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189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343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496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649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802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1A4E955-5B8B-46CA-AB8F-356D53036AE2}" type="slidenum">
              <a:rPr lang="en-CA" altLang="en-US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7</a:t>
            </a:fld>
            <a:endParaRPr lang="en-CA" alt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DA969-D47A-4226-8F05-3D3258EDBB75}" type="slidenum">
              <a:rPr lang="en-CA" smtClean="0">
                <a:solidFill>
                  <a:prstClr val="black"/>
                </a:solidFill>
              </a:rPr>
              <a:pPr/>
              <a:t>8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27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73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883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36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189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343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496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649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802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2E1719C-56C1-45E3-AAFF-06E0E6F13943}" type="slidenum">
              <a:rPr lang="en-CA" altLang="en-US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9</a:t>
            </a:fld>
            <a:endParaRPr lang="en-CA" alt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26F6A32-0082-49F5-A8A5-6357EDCF6EB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8327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F6A32-0082-49F5-A8A5-6357EDCF6EB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409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5013" y="274638"/>
            <a:ext cx="1752600" cy="6396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7213" y="274638"/>
            <a:ext cx="5105400" cy="6396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F6A32-0082-49F5-A8A5-6357EDCF6EB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4497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7213" y="1600200"/>
            <a:ext cx="3429000" cy="5070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08613" y="1600200"/>
            <a:ext cx="3429000" cy="2459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08613" y="4211639"/>
            <a:ext cx="3429000" cy="22028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F6A32-0082-49F5-A8A5-6357EDCF6EB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8463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0509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697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6289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3821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936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5625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23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26F6A32-0082-49F5-A8A5-6357EDCF6EB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47217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845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8169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4647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308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30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7454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05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1976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29038"/>
            <a:ext cx="4038600" cy="1976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4819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36828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211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2907774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5724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1098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26F6A32-0082-49F5-A8A5-6357EDCF6EB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35515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7505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7033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04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87679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23200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308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30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39411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05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1976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29038"/>
            <a:ext cx="4038600" cy="1976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3133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753487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5322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486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7213" y="1600200"/>
            <a:ext cx="3429000" cy="5070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8613" y="1600200"/>
            <a:ext cx="3429000" cy="5070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F6A32-0082-49F5-A8A5-6357EDCF6EB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2465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2715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59351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73008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4059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37981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36746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56210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308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30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38379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05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1976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29038"/>
            <a:ext cx="4038600" cy="1976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17184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339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F6A32-0082-49F5-A8A5-6357EDCF6EB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81509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65468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06713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24943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73206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99036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4750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57221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83079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64715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308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30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3697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F6A32-0082-49F5-A8A5-6357EDCF6EB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92172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05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1976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29038"/>
            <a:ext cx="4038600" cy="1976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58609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19AF-C646-4F06-9C41-F6B348FDC98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2018-04-11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C19C-10DE-4A9C-B961-7BA3A678803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858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19AF-C646-4F06-9C41-F6B348FDC98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2018-04-11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C19C-10DE-4A9C-B961-7BA3A678803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322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19AF-C646-4F06-9C41-F6B348FDC98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2018-04-11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C19C-10DE-4A9C-B961-7BA3A678803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974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19AF-C646-4F06-9C41-F6B348FDC98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2018-04-11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C19C-10DE-4A9C-B961-7BA3A678803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075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19AF-C646-4F06-9C41-F6B348FDC98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2018-04-11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C19C-10DE-4A9C-B961-7BA3A678803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721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19AF-C646-4F06-9C41-F6B348FDC98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2018-04-11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C19C-10DE-4A9C-B961-7BA3A678803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611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19AF-C646-4F06-9C41-F6B348FDC98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2018-04-11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C19C-10DE-4A9C-B961-7BA3A678803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390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19AF-C646-4F06-9C41-F6B348FDC98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2018-04-11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C19C-10DE-4A9C-B961-7BA3A678803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531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19AF-C646-4F06-9C41-F6B348FDC98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2018-04-11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C19C-10DE-4A9C-B961-7BA3A678803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5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F6A32-0082-49F5-A8A5-6357EDCF6EB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92324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19AF-C646-4F06-9C41-F6B348FDC98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2018-04-11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C19C-10DE-4A9C-B961-7BA3A678803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745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19AF-C646-4F06-9C41-F6B348FDC98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2018-04-11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C19C-10DE-4A9C-B961-7BA3A678803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467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EF95E0BA-4461-485F-8EF2-324655FC5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152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E02ACF0D-A598-4ED5-B287-BFB5E6248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615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97A8D925-6110-429B-BFCB-D2191BCF4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58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676400" y="1676400"/>
            <a:ext cx="7239000" cy="147002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64524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676400" y="3429000"/>
            <a:ext cx="7239000" cy="2209800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rgbClr val="64524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 b="1">
                <a:solidFill>
                  <a:srgbClr val="64524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="1" smtClean="0">
                <a:solidFill>
                  <a:srgbClr val="64524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2C2E28D-D0B4-4352-A969-61F6AB4E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 sz="1200" b="1">
                <a:solidFill>
                  <a:srgbClr val="64524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81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F6A32-0082-49F5-A8A5-6357EDCF6EB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8103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F6A32-0082-49F5-A8A5-6357EDCF6EB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8153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5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Side-Bar-Pastur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274638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7213" y="1600200"/>
            <a:ext cx="7010400" cy="484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Line 18"/>
          <p:cNvSpPr>
            <a:spLocks noChangeShapeType="1"/>
          </p:cNvSpPr>
          <p:nvPr/>
        </p:nvSpPr>
        <p:spPr bwMode="auto">
          <a:xfrm>
            <a:off x="1827213" y="1462088"/>
            <a:ext cx="7085012" cy="0"/>
          </a:xfrm>
          <a:prstGeom prst="line">
            <a:avLst/>
          </a:prstGeom>
          <a:noFill/>
          <a:ln w="19050">
            <a:solidFill>
              <a:srgbClr val="545F1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pic>
        <p:nvPicPr>
          <p:cNvPr id="1030" name="Picture 22" descr="AB Logo green RGB_reverse - no taglin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61938"/>
            <a:ext cx="13716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F6A32-0082-49F5-A8A5-6357EDCF6EB4}" type="slidenum">
              <a:rPr lang="en-CA" smtClean="0"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Arial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545F1D"/>
          </a:solidFill>
          <a:latin typeface="+mn-lt"/>
          <a:ea typeface="+mn-ea"/>
          <a:cs typeface="+mn-cs"/>
        </a:defRPr>
      </a:lvl1pPr>
      <a:lvl2pPr marL="566738" indent="-219075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rgbClr val="719500"/>
          </a:solidFill>
          <a:latin typeface="+mn-lt"/>
        </a:defRPr>
      </a:lvl2pPr>
      <a:lvl3pPr marL="914400" indent="-23177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62063" indent="-23177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Bottom-Bar-Pastur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942013"/>
            <a:ext cx="91440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Line 18"/>
          <p:cNvSpPr>
            <a:spLocks noChangeShapeType="1"/>
          </p:cNvSpPr>
          <p:nvPr userDrawn="1"/>
        </p:nvSpPr>
        <p:spPr bwMode="auto">
          <a:xfrm>
            <a:off x="539750" y="1398588"/>
            <a:ext cx="8064500" cy="0"/>
          </a:xfrm>
          <a:prstGeom prst="line">
            <a:avLst/>
          </a:prstGeom>
          <a:noFill/>
          <a:ln w="19050">
            <a:solidFill>
              <a:srgbClr val="545F1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30" name="Picture 19" descr="AB Logo green RGB_reverse - no taglin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103938"/>
            <a:ext cx="169068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91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Arial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545F1D"/>
          </a:solidFill>
          <a:latin typeface="+mn-lt"/>
          <a:ea typeface="+mn-ea"/>
          <a:cs typeface="+mn-cs"/>
        </a:defRPr>
      </a:lvl1pPr>
      <a:lvl2pPr marL="566738" indent="-219075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rgbClr val="719500"/>
          </a:solidFill>
          <a:latin typeface="+mn-lt"/>
        </a:defRPr>
      </a:lvl2pPr>
      <a:lvl3pPr marL="914400" indent="-23177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62063" indent="-23177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Bottom-Bar-Pastur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942013"/>
            <a:ext cx="91440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Line 18"/>
          <p:cNvSpPr>
            <a:spLocks noChangeShapeType="1"/>
          </p:cNvSpPr>
          <p:nvPr userDrawn="1"/>
        </p:nvSpPr>
        <p:spPr bwMode="auto">
          <a:xfrm>
            <a:off x="539750" y="1398588"/>
            <a:ext cx="8064500" cy="0"/>
          </a:xfrm>
          <a:prstGeom prst="line">
            <a:avLst/>
          </a:prstGeom>
          <a:noFill/>
          <a:ln w="19050">
            <a:solidFill>
              <a:srgbClr val="545F1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CA">
              <a:solidFill>
                <a:srgbClr val="000000"/>
              </a:solidFill>
            </a:endParaRPr>
          </a:p>
        </p:txBody>
      </p:sp>
      <p:pic>
        <p:nvPicPr>
          <p:cNvPr id="1030" name="Picture 19" descr="AB Logo green RGB_reverse - no taglin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103938"/>
            <a:ext cx="169068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53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Arial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545F1D"/>
          </a:solidFill>
          <a:latin typeface="+mn-lt"/>
          <a:ea typeface="+mn-ea"/>
          <a:cs typeface="+mn-cs"/>
        </a:defRPr>
      </a:lvl1pPr>
      <a:lvl2pPr marL="566738" indent="-219075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rgbClr val="719500"/>
          </a:solidFill>
          <a:latin typeface="+mn-lt"/>
        </a:defRPr>
      </a:lvl2pPr>
      <a:lvl3pPr marL="914400" indent="-23177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62063" indent="-23177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Bottom-Bar-Pastur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942013"/>
            <a:ext cx="91440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Line 18"/>
          <p:cNvSpPr>
            <a:spLocks noChangeShapeType="1"/>
          </p:cNvSpPr>
          <p:nvPr userDrawn="1"/>
        </p:nvSpPr>
        <p:spPr bwMode="auto">
          <a:xfrm>
            <a:off x="539750" y="1398588"/>
            <a:ext cx="8064500" cy="0"/>
          </a:xfrm>
          <a:prstGeom prst="line">
            <a:avLst/>
          </a:prstGeom>
          <a:noFill/>
          <a:ln w="19050">
            <a:solidFill>
              <a:srgbClr val="545F1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30" name="Picture 19" descr="AB Logo green RGB_reverse - no taglin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103938"/>
            <a:ext cx="169068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17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Arial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545F1D"/>
          </a:solidFill>
          <a:latin typeface="+mn-lt"/>
          <a:ea typeface="+mn-ea"/>
          <a:cs typeface="+mn-cs"/>
        </a:defRPr>
      </a:lvl1pPr>
      <a:lvl2pPr marL="566738" indent="-219075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rgbClr val="719500"/>
          </a:solidFill>
          <a:latin typeface="+mn-lt"/>
        </a:defRPr>
      </a:lvl2pPr>
      <a:lvl3pPr marL="914400" indent="-23177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62063" indent="-23177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Bottom-Bar-Pastur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942013"/>
            <a:ext cx="91440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1" name="Line 18"/>
          <p:cNvSpPr>
            <a:spLocks noChangeShapeType="1"/>
          </p:cNvSpPr>
          <p:nvPr userDrawn="1"/>
        </p:nvSpPr>
        <p:spPr bwMode="auto">
          <a:xfrm>
            <a:off x="539750" y="1398588"/>
            <a:ext cx="8064500" cy="0"/>
          </a:xfrm>
          <a:prstGeom prst="line">
            <a:avLst/>
          </a:prstGeom>
          <a:noFill/>
          <a:ln w="19050">
            <a:solidFill>
              <a:srgbClr val="545F1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CA">
              <a:solidFill>
                <a:srgbClr val="000000"/>
              </a:solidFill>
            </a:endParaRPr>
          </a:p>
        </p:txBody>
      </p:sp>
      <p:pic>
        <p:nvPicPr>
          <p:cNvPr id="4102" name="Picture 19" descr="AB Logo green RGB_reverse - no taglin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103938"/>
            <a:ext cx="169068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7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545F1D"/>
          </a:solidFill>
          <a:latin typeface="Arial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545F1D"/>
          </a:solidFill>
          <a:latin typeface="+mn-lt"/>
          <a:ea typeface="+mn-ea"/>
          <a:cs typeface="+mn-cs"/>
        </a:defRPr>
      </a:lvl1pPr>
      <a:lvl2pPr marL="566738" indent="-219075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rgbClr val="719500"/>
          </a:solidFill>
          <a:latin typeface="+mn-lt"/>
        </a:defRPr>
      </a:lvl2pPr>
      <a:lvl3pPr marL="914400" indent="-23177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62063" indent="-23177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8CB19AF-C646-4F06-9C41-F6B348FDC987}" type="datetimeFigureOut">
              <a:rPr lang="en-CA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2018-04-11</a:t>
            </a:fld>
            <a:endParaRPr lang="en-CA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CA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E3BC19C-10DE-4A9C-B961-7BA3A678803E}" type="slidenum">
              <a:rPr lang="en-CA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529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676400" y="274638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76400" y="1600200"/>
            <a:ext cx="7239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6200" y="635635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415821C0-36F6-4300-ABB9-6C3C7F1F9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12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6388"/>
            <a:ext cx="11699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51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645246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45246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45246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45246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45246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645246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645246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645246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64524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rgbClr val="64524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A477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A477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A477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rgbClr val="A477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cribblenauts.wikia.com/wiki/Wind_Turbin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6" Type="http://schemas.openxmlformats.org/officeDocument/2006/relationships/hyperlink" Target="http://www.efficiencyalberta.ca/" TargetMode="External"/><Relationship Id="rId5" Type="http://schemas.openxmlformats.org/officeDocument/2006/relationships/hyperlink" Target="http://www.alberta.ca/Climate" TargetMode="External"/><Relationship Id="rId4" Type="http://schemas.openxmlformats.org/officeDocument/2006/relationships/hyperlink" Target="mailto:Robert.Savage@gov.ab.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altLang="en-US"/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altLang="en-US"/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AB-Gov Reverse Pasture RGB V 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92088"/>
            <a:ext cx="2286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582613" y="4648200"/>
            <a:ext cx="6773862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0" dirty="0">
                <a:solidFill>
                  <a:schemeClr val="bg1"/>
                </a:solidFill>
              </a:rPr>
              <a:t>Alberta’s Climate Leadership Plan</a:t>
            </a:r>
          </a:p>
          <a:p>
            <a:endParaRPr lang="en-US" altLang="en-US" sz="2000" b="0" dirty="0">
              <a:solidFill>
                <a:schemeClr val="bg1"/>
              </a:solidFill>
            </a:endParaRPr>
          </a:p>
          <a:p>
            <a:r>
              <a:rPr lang="en-US" altLang="en-US" sz="2000" b="0" dirty="0">
                <a:solidFill>
                  <a:schemeClr val="bg1"/>
                </a:solidFill>
              </a:rPr>
              <a:t>New York Energy Forum</a:t>
            </a:r>
          </a:p>
          <a:p>
            <a:r>
              <a:rPr lang="en-US" altLang="en-US" sz="2000" b="0" dirty="0">
                <a:solidFill>
                  <a:schemeClr val="bg1"/>
                </a:solidFill>
              </a:rPr>
              <a:t>April 11, 2018</a:t>
            </a:r>
            <a:endParaRPr lang="en-CA" altLang="en-U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29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Alberta Economic Situation / Oil Production </a:t>
            </a:r>
            <a:br>
              <a:rPr lang="en-CA" altLang="en-US" b="0" dirty="0"/>
            </a:br>
            <a:endParaRPr lang="en-CA" alt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38480" y="1574800"/>
            <a:ext cx="8605520" cy="4241023"/>
          </a:xfrm>
        </p:spPr>
        <p:txBody>
          <a:bodyPr/>
          <a:lstStyle/>
          <a:p>
            <a:r>
              <a:rPr lang="en-CA" altLang="en-US" b="0" dirty="0"/>
              <a:t>In March 2018 Alberta's seasonally adjusted unemployment rate was 6.3% down from the 8.3% rate that was registered a year earlier</a:t>
            </a:r>
          </a:p>
          <a:p>
            <a:r>
              <a:rPr lang="en-CA" altLang="en-US" b="0" dirty="0"/>
              <a:t>In 2017, Alberta had the fastest growth in Canada at 4.5%</a:t>
            </a:r>
          </a:p>
          <a:p>
            <a:r>
              <a:rPr lang="en-CA" altLang="en-US" b="0" dirty="0"/>
              <a:t>Last year the Alberta economy created 90,000 new full time jobs with every sector of the economy expanding. </a:t>
            </a:r>
          </a:p>
          <a:p>
            <a:r>
              <a:rPr lang="en-CA" altLang="en-US" b="0" dirty="0"/>
              <a:t>In 2017, Alberta’s production of crude oil and equivalent was about 3.4 million barrels per day (</a:t>
            </a:r>
            <a:r>
              <a:rPr lang="en-CA" altLang="en-US" b="0" dirty="0" err="1"/>
              <a:t>bbl</a:t>
            </a:r>
            <a:r>
              <a:rPr lang="en-CA" altLang="en-US" b="0" dirty="0"/>
              <a:t>/d). This represented an increase of about 10% from the 2016 production level of 3.1 million </a:t>
            </a:r>
            <a:r>
              <a:rPr lang="en-CA" altLang="en-US" b="0" dirty="0" err="1"/>
              <a:t>bbl</a:t>
            </a:r>
            <a:r>
              <a:rPr lang="en-CA" altLang="en-US" b="0" dirty="0"/>
              <a:t>/d.</a:t>
            </a:r>
          </a:p>
          <a:p>
            <a:r>
              <a:rPr lang="en-CA" altLang="en-US" b="0" dirty="0"/>
              <a:t>The vast majority of Alberta’s crude oil leaves the province. In 2017, about 85% of total Alberta crude oil, or 3.25  million (</a:t>
            </a:r>
            <a:r>
              <a:rPr lang="en-CA" altLang="en-US" b="0" dirty="0" err="1"/>
              <a:t>bbl</a:t>
            </a:r>
            <a:r>
              <a:rPr lang="en-CA" altLang="en-US" b="0" dirty="0"/>
              <a:t>/d), was sent to the United States and to the rest of Canada.</a:t>
            </a:r>
          </a:p>
          <a:p>
            <a:r>
              <a:rPr lang="en-CA" altLang="en-US" b="0" dirty="0"/>
              <a:t>Alberta, alone, supplies approximately 37% of U.S. oil imports. </a:t>
            </a:r>
          </a:p>
        </p:txBody>
      </p:sp>
    </p:spTree>
    <p:extLst>
      <p:ext uri="{BB962C8B-B14F-4D97-AF65-F5344CB8AC3E}">
        <p14:creationId xmlns:p14="http://schemas.microsoft.com/office/powerpoint/2010/main" val="2030168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0562"/>
          </a:xfrm>
        </p:spPr>
        <p:txBody>
          <a:bodyPr/>
          <a:lstStyle/>
          <a:p>
            <a:r>
              <a:rPr lang="en-US" altLang="en-US" dirty="0"/>
              <a:t>Canada – U.S. Oil Pipeline Network</a:t>
            </a:r>
            <a:endParaRPr lang="en-CA" alt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3" y="782321"/>
            <a:ext cx="7974277" cy="5154184"/>
          </a:xfrm>
        </p:spPr>
      </p:pic>
      <p:sp>
        <p:nvSpPr>
          <p:cNvPr id="31748" name="Slide Number Placeholder 1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545F1D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rgbClr val="7195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CA" altLang="en-US" sz="120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8514080" y="1310640"/>
            <a:ext cx="172720" cy="1727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77520" y="1310640"/>
            <a:ext cx="132080" cy="1727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162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9" descr="Divider-Pas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0"/>
          <p:cNvSpPr>
            <a:spLocks noGrp="1" noChangeArrowheads="1"/>
          </p:cNvSpPr>
          <p:nvPr>
            <p:ph type="title"/>
          </p:nvPr>
        </p:nvSpPr>
        <p:spPr>
          <a:xfrm>
            <a:off x="395288" y="2565400"/>
            <a:ext cx="8229600" cy="1584325"/>
          </a:xfrm>
          <a:noFill/>
        </p:spPr>
        <p:txBody>
          <a:bodyPr/>
          <a:lstStyle/>
          <a:p>
            <a:pPr algn="ctr" eaLnBrk="1" hangingPunct="1"/>
            <a:r>
              <a:rPr lang="en-US" altLang="en-US" sz="3600" dirty="0"/>
              <a:t>Alberta’s Climate Leadership Plan </a:t>
            </a:r>
            <a:endParaRPr lang="en-US" altLang="en-US" sz="2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1864" y="6492875"/>
            <a:ext cx="692136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364" name="Picture 41" descr="AB Logo green RGB_reverse - no tag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92088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523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84175"/>
            <a:ext cx="8229600" cy="1033463"/>
          </a:xfrm>
        </p:spPr>
        <p:txBody>
          <a:bodyPr/>
          <a:lstStyle/>
          <a:p>
            <a:r>
              <a:rPr lang="en-US" altLang="en-US"/>
              <a:t>Alberta Emissions Profile</a:t>
            </a:r>
            <a:endParaRPr lang="en-CA" alt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29150" y="2057400"/>
            <a:ext cx="4157663" cy="3079750"/>
          </a:xfrm>
        </p:spPr>
        <p:txBody>
          <a:bodyPr/>
          <a:lstStyle/>
          <a:p>
            <a:pPr>
              <a:defRPr/>
            </a:pPr>
            <a:r>
              <a:rPr lang="en-CA" sz="2000" b="0" dirty="0">
                <a:solidFill>
                  <a:schemeClr val="tx1"/>
                </a:solidFill>
              </a:rPr>
              <a:t>274 Mt CO2e – total provincial GHG emissions in 2015</a:t>
            </a:r>
          </a:p>
          <a:p>
            <a:pPr marL="0" indent="0">
              <a:buFontTx/>
              <a:buNone/>
              <a:defRPr/>
            </a:pPr>
            <a:endParaRPr lang="en-CA" sz="2000" b="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CA" sz="2000" b="0" dirty="0">
                <a:solidFill>
                  <a:schemeClr val="tx1"/>
                </a:solidFill>
              </a:rPr>
              <a:t>18 percent or 41 Mt – emissions growth since 2005</a:t>
            </a:r>
          </a:p>
          <a:p>
            <a:pPr marL="0" indent="0">
              <a:buFontTx/>
              <a:buNone/>
              <a:defRPr/>
            </a:pPr>
            <a:endParaRPr lang="en-CA" sz="2000" b="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CA" sz="2000" b="0" dirty="0">
                <a:solidFill>
                  <a:schemeClr val="tx1"/>
                </a:solidFill>
              </a:rPr>
              <a:t>38 percent – Alberta’s percentage of Canada’s emissions in 2015</a:t>
            </a:r>
          </a:p>
          <a:p>
            <a:pPr marL="0" indent="0">
              <a:buFontTx/>
              <a:buNone/>
              <a:defRPr/>
            </a:pPr>
            <a:endParaRPr lang="en-US" sz="1500" dirty="0"/>
          </a:p>
        </p:txBody>
      </p:sp>
      <p:graphicFrame>
        <p:nvGraphicFramePr>
          <p:cNvPr id="16388" name="Content Placeholder 18"/>
          <p:cNvGraphicFramePr>
            <a:graphicFrameLocks/>
          </p:cNvGraphicFramePr>
          <p:nvPr/>
        </p:nvGraphicFramePr>
        <p:xfrm>
          <a:off x="546100" y="1549400"/>
          <a:ext cx="4002088" cy="387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hart" r:id="rId4" imgW="4011516" imgH="3883489" progId="Excel.Chart.8">
                  <p:embed/>
                </p:oleObj>
              </mc:Choice>
              <mc:Fallback>
                <p:oleObj name="Chart" r:id="rId4" imgW="4011516" imgH="388348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1549400"/>
                        <a:ext cx="4002088" cy="387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Slide Number Placeholder 1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545F1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rgbClr val="7195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CA" alt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352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Reinvesting in our economy</a:t>
            </a:r>
            <a:br>
              <a:rPr lang="en-CA" altLang="en-US"/>
            </a:br>
            <a:endParaRPr lang="en-CA" altLang="en-US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b="0" dirty="0"/>
              <a:t>Over the next 5 years, the levy is expected to raise $9.6 billion, all of which will be reinvested in the economy and rebated to Albertans.</a:t>
            </a:r>
          </a:p>
          <a:p>
            <a:r>
              <a:rPr lang="en-CA" altLang="en-US" b="0" dirty="0"/>
              <a:t>$3.4 billion will help households, businesses and communities adjust:</a:t>
            </a:r>
          </a:p>
          <a:p>
            <a:pPr lvl="1"/>
            <a:r>
              <a:rPr lang="en-CA" altLang="en-US" b="0" dirty="0"/>
              <a:t>$2.3 billion for carbon rebates to help low- and middle-income families</a:t>
            </a:r>
          </a:p>
          <a:p>
            <a:pPr lvl="1"/>
            <a:r>
              <a:rPr lang="en-CA" altLang="en-US" b="0" dirty="0"/>
              <a:t>$865 million to pay for a cut in the small business tax rate from 3% to 2%</a:t>
            </a:r>
          </a:p>
          <a:p>
            <a:pPr lvl="1"/>
            <a:r>
              <a:rPr lang="en-CA" altLang="en-US" b="0" dirty="0"/>
              <a:t>$195 million to assist coal communities, Indigenous communities and others with adjustment</a:t>
            </a:r>
          </a:p>
          <a:p>
            <a:r>
              <a:rPr lang="en-CA" altLang="en-US" b="0" dirty="0"/>
              <a:t>$6.2 billion will help diversify our energy industry and support jobs:</a:t>
            </a:r>
          </a:p>
          <a:p>
            <a:pPr lvl="1"/>
            <a:r>
              <a:rPr lang="en-CA" altLang="en-US" b="0" dirty="0"/>
              <a:t>$3.4 billion for large scale renewable energy, bioenergy and technology</a:t>
            </a:r>
          </a:p>
          <a:p>
            <a:pPr lvl="1"/>
            <a:r>
              <a:rPr lang="en-CA" altLang="en-US" b="0" dirty="0"/>
              <a:t>$2.2 billion for green infrastructure like transit</a:t>
            </a:r>
          </a:p>
          <a:p>
            <a:pPr lvl="1"/>
            <a:r>
              <a:rPr lang="en-CA" altLang="en-US" b="0" dirty="0"/>
              <a:t>$645 million for Energy Efficiency Alberta, a new provincial agency that will support energy efficiency programs and services for homes and businesses</a:t>
            </a:r>
          </a:p>
        </p:txBody>
      </p:sp>
    </p:spTree>
    <p:extLst>
      <p:ext uri="{BB962C8B-B14F-4D97-AF65-F5344CB8AC3E}">
        <p14:creationId xmlns:p14="http://schemas.microsoft.com/office/powerpoint/2010/main" val="84724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Alberta’s Renewable Electricity Target</a:t>
            </a:r>
            <a:br>
              <a:rPr lang="en-US" altLang="en-US"/>
            </a:br>
            <a:r>
              <a:rPr lang="en-US" altLang="en-US">
                <a:solidFill>
                  <a:srgbClr val="719500"/>
                </a:solidFill>
              </a:rPr>
              <a:t>30 by ‘30</a:t>
            </a:r>
            <a:br>
              <a:rPr lang="en-CA" altLang="en-US">
                <a:solidFill>
                  <a:srgbClr val="719500"/>
                </a:solidFill>
              </a:rPr>
            </a:br>
            <a:endParaRPr lang="en-CA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4325"/>
            <a:ext cx="8229600" cy="4105275"/>
          </a:xfrm>
        </p:spPr>
        <p:txBody>
          <a:bodyPr/>
          <a:lstStyle/>
          <a:p>
            <a:pPr>
              <a:defRPr/>
            </a:pPr>
            <a:r>
              <a:rPr lang="en-CA" b="0" dirty="0">
                <a:solidFill>
                  <a:schemeClr val="tx1"/>
                </a:solidFill>
              </a:rPr>
              <a:t>A target of </a:t>
            </a:r>
            <a:r>
              <a:rPr lang="en-CA" b="0">
                <a:solidFill>
                  <a:schemeClr val="tx1"/>
                </a:solidFill>
              </a:rPr>
              <a:t>30 percent </a:t>
            </a:r>
            <a:r>
              <a:rPr lang="en-CA" b="0" dirty="0">
                <a:solidFill>
                  <a:schemeClr val="tx1"/>
                </a:solidFill>
              </a:rPr>
              <a:t>of electricity produced in Alberta will come from renewable sources such as wind, hydro and solar by 2030</a:t>
            </a:r>
          </a:p>
          <a:p>
            <a:pPr marL="0" indent="0">
              <a:buFontTx/>
              <a:buNone/>
              <a:defRPr/>
            </a:pPr>
            <a:endParaRPr lang="en-CA" b="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CA" b="0" dirty="0">
                <a:solidFill>
                  <a:schemeClr val="tx1"/>
                </a:solidFill>
              </a:rPr>
              <a:t>To help achieve this 30 by ’30, the Government of Alberta will support 5,000 megawatts of additional renewable energy capacity for Albertans</a:t>
            </a:r>
          </a:p>
          <a:p>
            <a:pPr>
              <a:defRPr/>
            </a:pPr>
            <a:endParaRPr lang="en-CA" b="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CA" b="0" dirty="0">
                <a:solidFill>
                  <a:schemeClr val="tx1"/>
                </a:solidFill>
              </a:rPr>
              <a:t>Estimated that at least $10.5 billion in new investment will flow into the provincial economy by 2030 </a:t>
            </a:r>
          </a:p>
          <a:p>
            <a:pPr lvl="1">
              <a:defRPr/>
            </a:pPr>
            <a:r>
              <a:rPr lang="en-CA" b="0" dirty="0"/>
              <a:t>estimated 7,200 new jobs for Albertans as projects are built</a:t>
            </a:r>
          </a:p>
        </p:txBody>
      </p:sp>
      <p:sp>
        <p:nvSpPr>
          <p:cNvPr id="31748" name="Slide Number Placeholder 1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545F1D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rgbClr val="7195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CA" alt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950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362200" y="2362200"/>
            <a:ext cx="1584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Calibri"/>
              </a:rPr>
              <a:t>Purchase Offset and/or EPC</a:t>
            </a:r>
            <a:endParaRPr lang="en-CA" dirty="0">
              <a:solidFill>
                <a:srgbClr val="FF0000"/>
              </a:solidFill>
              <a:latin typeface="Calibri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066800" y="3429000"/>
            <a:ext cx="2057400" cy="2438400"/>
            <a:chOff x="1066800" y="3429000"/>
            <a:chExt cx="2057400" cy="2438400"/>
          </a:xfrm>
        </p:grpSpPr>
        <p:sp>
          <p:nvSpPr>
            <p:cNvPr id="6" name="Rectangle 5"/>
            <p:cNvSpPr/>
            <p:nvPr/>
          </p:nvSpPr>
          <p:spPr>
            <a:xfrm>
              <a:off x="1066800" y="3962400"/>
              <a:ext cx="457200" cy="1447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CA" b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066800" y="3429000"/>
              <a:ext cx="457200" cy="5334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CA" b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66800" y="5410200"/>
              <a:ext cx="20574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CA" b="0">
                <a:solidFill>
                  <a:prstClr val="white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524000" y="4648200"/>
              <a:ext cx="533400" cy="762000"/>
              <a:chOff x="1524000" y="4495800"/>
              <a:chExt cx="381000" cy="762000"/>
            </a:xfrm>
            <a:solidFill>
              <a:schemeClr val="bg2">
                <a:lumMod val="75000"/>
              </a:schemeClr>
            </a:solidFill>
          </p:grpSpPr>
          <p:sp>
            <p:nvSpPr>
              <p:cNvPr id="11" name="Rectangle 10"/>
              <p:cNvSpPr/>
              <p:nvPr/>
            </p:nvSpPr>
            <p:spPr>
              <a:xfrm>
                <a:off x="1524000" y="4876800"/>
                <a:ext cx="381000" cy="381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CA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>
                <a:off x="1524000" y="4495800"/>
                <a:ext cx="381000" cy="381000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CA" b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057400" y="4648200"/>
              <a:ext cx="533400" cy="762000"/>
              <a:chOff x="1524000" y="4495800"/>
              <a:chExt cx="381000" cy="762000"/>
            </a:xfrm>
            <a:solidFill>
              <a:schemeClr val="bg2">
                <a:lumMod val="75000"/>
              </a:schemeClr>
            </a:solidFill>
          </p:grpSpPr>
          <p:sp>
            <p:nvSpPr>
              <p:cNvPr id="15" name="Rectangle 14"/>
              <p:cNvSpPr/>
              <p:nvPr/>
            </p:nvSpPr>
            <p:spPr>
              <a:xfrm>
                <a:off x="1524000" y="4876800"/>
                <a:ext cx="381000" cy="381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CA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>
                <a:off x="1524000" y="4495800"/>
                <a:ext cx="381000" cy="381000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CA" b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590800" y="4648200"/>
              <a:ext cx="533400" cy="762000"/>
              <a:chOff x="1524000" y="4495800"/>
              <a:chExt cx="381000" cy="762000"/>
            </a:xfrm>
            <a:solidFill>
              <a:schemeClr val="bg2">
                <a:lumMod val="75000"/>
              </a:schemeClr>
            </a:solidFill>
          </p:grpSpPr>
          <p:sp>
            <p:nvSpPr>
              <p:cNvPr id="18" name="Rectangle 17"/>
              <p:cNvSpPr/>
              <p:nvPr/>
            </p:nvSpPr>
            <p:spPr>
              <a:xfrm>
                <a:off x="1524000" y="4876800"/>
                <a:ext cx="381000" cy="381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CA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>
                <a:off x="1524000" y="4495800"/>
                <a:ext cx="381000" cy="381000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CA" b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524000" y="5498068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white">
                      <a:lumMod val="85000"/>
                    </a:prstClr>
                  </a:solidFill>
                  <a:latin typeface="Calibri"/>
                </a:rPr>
                <a:t>Emitter A</a:t>
              </a:r>
              <a:endParaRPr lang="en-CA" dirty="0">
                <a:solidFill>
                  <a:prstClr val="white">
                    <a:lumMod val="85000"/>
                  </a:prstClr>
                </a:solidFill>
                <a:latin typeface="Calibri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505200" y="3581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C0504D"/>
                </a:solidFill>
                <a:latin typeface="Calibri"/>
              </a:rPr>
              <a:t>Facility Emissions Limit*</a:t>
            </a:r>
            <a:endParaRPr lang="en-CA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2" y="6477000"/>
            <a:ext cx="6553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>
                <a:solidFill>
                  <a:prstClr val="black"/>
                </a:solidFill>
                <a:latin typeface="Calibri"/>
              </a:rPr>
              <a:t>* Facility Emissions limit = reduction requirement from historical performance baseline</a:t>
            </a:r>
            <a:endParaRPr lang="en-CA" sz="1400" b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6400800" y="3962400"/>
            <a:ext cx="2057400" cy="1905000"/>
            <a:chOff x="5867400" y="3962400"/>
            <a:chExt cx="2057400" cy="1905000"/>
          </a:xfrm>
        </p:grpSpPr>
        <p:sp>
          <p:nvSpPr>
            <p:cNvPr id="28" name="Rectangle 27"/>
            <p:cNvSpPr/>
            <p:nvPr/>
          </p:nvSpPr>
          <p:spPr>
            <a:xfrm>
              <a:off x="5867400" y="5410200"/>
              <a:ext cx="20574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CA" b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67600" y="4419600"/>
              <a:ext cx="457200" cy="990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CA" b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467600" y="3962400"/>
              <a:ext cx="457200" cy="533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CA" b="0">
                <a:solidFill>
                  <a:prstClr val="white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5867400" y="4648200"/>
              <a:ext cx="533400" cy="762000"/>
              <a:chOff x="1524000" y="4495800"/>
              <a:chExt cx="381000" cy="762000"/>
            </a:xfrm>
            <a:solidFill>
              <a:schemeClr val="bg2">
                <a:lumMod val="75000"/>
              </a:schemeClr>
            </a:solidFill>
          </p:grpSpPr>
          <p:sp>
            <p:nvSpPr>
              <p:cNvPr id="32" name="Rectangle 31"/>
              <p:cNvSpPr/>
              <p:nvPr/>
            </p:nvSpPr>
            <p:spPr>
              <a:xfrm>
                <a:off x="1524000" y="4876800"/>
                <a:ext cx="381000" cy="381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CA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1524000" y="4495800"/>
                <a:ext cx="381000" cy="381000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CA" b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6400800" y="4648200"/>
              <a:ext cx="533400" cy="762000"/>
              <a:chOff x="1524000" y="4495800"/>
              <a:chExt cx="381000" cy="762000"/>
            </a:xfrm>
            <a:solidFill>
              <a:schemeClr val="bg2">
                <a:lumMod val="75000"/>
              </a:schemeClr>
            </a:solidFill>
          </p:grpSpPr>
          <p:sp>
            <p:nvSpPr>
              <p:cNvPr id="35" name="Rectangle 34"/>
              <p:cNvSpPr/>
              <p:nvPr/>
            </p:nvSpPr>
            <p:spPr>
              <a:xfrm>
                <a:off x="1524000" y="4876800"/>
                <a:ext cx="381000" cy="381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CA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>
                <a:off x="1524000" y="4495800"/>
                <a:ext cx="381000" cy="381000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CA" b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934200" y="4648200"/>
              <a:ext cx="533400" cy="762000"/>
              <a:chOff x="1524000" y="4495800"/>
              <a:chExt cx="381000" cy="762000"/>
            </a:xfrm>
            <a:solidFill>
              <a:schemeClr val="bg2">
                <a:lumMod val="75000"/>
              </a:schemeClr>
            </a:solidFill>
          </p:grpSpPr>
          <p:sp>
            <p:nvSpPr>
              <p:cNvPr id="38" name="Rectangle 37"/>
              <p:cNvSpPr/>
              <p:nvPr/>
            </p:nvSpPr>
            <p:spPr>
              <a:xfrm>
                <a:off x="1524000" y="4876800"/>
                <a:ext cx="381000" cy="381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CA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Isosceles Triangle 38"/>
              <p:cNvSpPr/>
              <p:nvPr/>
            </p:nvSpPr>
            <p:spPr>
              <a:xfrm>
                <a:off x="1524000" y="4495800"/>
                <a:ext cx="381000" cy="381000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CA" b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6248400" y="5498068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white">
                      <a:lumMod val="85000"/>
                    </a:prstClr>
                  </a:solidFill>
                  <a:latin typeface="Calibri"/>
                </a:rPr>
                <a:t>Emitter B</a:t>
              </a:r>
              <a:endParaRPr lang="en-CA" dirty="0">
                <a:solidFill>
                  <a:prstClr val="white">
                    <a:lumMod val="85000"/>
                  </a:prstClr>
                </a:solidFill>
                <a:latin typeface="Calibri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175713" y="3962400"/>
            <a:ext cx="1508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4F81BD"/>
                </a:solidFill>
                <a:latin typeface="Calibri"/>
              </a:rPr>
              <a:t>Reduced GHG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4F81BD"/>
                </a:solidFill>
                <a:latin typeface="Calibri"/>
              </a:rPr>
              <a:t>Emissions (EPC)</a:t>
            </a:r>
            <a:endParaRPr lang="en-CA" sz="1600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48" name="Isosceles Triangle 47"/>
          <p:cNvSpPr/>
          <p:nvPr/>
        </p:nvSpPr>
        <p:spPr>
          <a:xfrm rot="5400000">
            <a:off x="7658100" y="4152900"/>
            <a:ext cx="30480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 b="0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28800" y="3352800"/>
            <a:ext cx="1165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C0504D"/>
                </a:solidFill>
                <a:latin typeface="Calibri"/>
              </a:rPr>
              <a:t>Excess GHG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C0504D"/>
                </a:solidFill>
                <a:latin typeface="Calibri"/>
              </a:rPr>
              <a:t>Emissions</a:t>
            </a:r>
            <a:endParaRPr lang="en-CA" sz="1600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562100" y="3543300"/>
            <a:ext cx="304800" cy="228600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 b="0">
              <a:solidFill>
                <a:prstClr val="white"/>
              </a:solidFill>
            </a:endParaRPr>
          </a:p>
        </p:txBody>
      </p:sp>
      <p:sp>
        <p:nvSpPr>
          <p:cNvPr id="53" name="Donut 52"/>
          <p:cNvSpPr/>
          <p:nvPr/>
        </p:nvSpPr>
        <p:spPr>
          <a:xfrm>
            <a:off x="3657600" y="685800"/>
            <a:ext cx="1981200" cy="2057400"/>
          </a:xfrm>
          <a:prstGeom prst="donut">
            <a:avLst>
              <a:gd name="adj" fmla="val 10084"/>
            </a:avLst>
          </a:prstGeom>
          <a:gradFill flip="none" rotWithShape="1">
            <a:gsLst>
              <a:gs pos="51000">
                <a:schemeClr val="bg1">
                  <a:lumMod val="65000"/>
                </a:schemeClr>
              </a:gs>
              <a:gs pos="0">
                <a:schemeClr val="accent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1"/>
            <a:tileRect/>
          </a:gra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 b="0">
              <a:solidFill>
                <a:prstClr val="black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14800" y="1334869"/>
            <a:ext cx="1173719" cy="830997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C0504D"/>
                </a:solidFill>
                <a:latin typeface="Calibri"/>
              </a:rPr>
              <a:t>Carbon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Calibri"/>
              </a:rPr>
              <a:t>Market</a:t>
            </a:r>
            <a:endParaRPr lang="en-CA" sz="2400" dirty="0">
              <a:solidFill>
                <a:srgbClr val="0070C0"/>
              </a:solidFill>
              <a:latin typeface="Calibri"/>
            </a:endParaRPr>
          </a:p>
        </p:txBody>
      </p:sp>
      <p:cxnSp>
        <p:nvCxnSpPr>
          <p:cNvPr id="65" name="Curved Connector 64"/>
          <p:cNvCxnSpPr/>
          <p:nvPr/>
        </p:nvCxnSpPr>
        <p:spPr>
          <a:xfrm rot="10800000" flipV="1">
            <a:off x="1524001" y="1752599"/>
            <a:ext cx="1981200" cy="1600200"/>
          </a:xfrm>
          <a:prstGeom prst="curvedConnector3">
            <a:avLst>
              <a:gd name="adj1" fmla="val 62489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/>
          <p:cNvCxnSpPr/>
          <p:nvPr/>
        </p:nvCxnSpPr>
        <p:spPr>
          <a:xfrm rot="10800000">
            <a:off x="5791200" y="2121932"/>
            <a:ext cx="2286000" cy="1688068"/>
          </a:xfrm>
          <a:prstGeom prst="curvedConnector3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239000" y="2983468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alibri"/>
              </a:rPr>
              <a:t>Bank or Sell EPC</a:t>
            </a:r>
            <a:endParaRPr lang="en-CA" dirty="0">
              <a:solidFill>
                <a:srgbClr val="0070C0"/>
              </a:solidFill>
              <a:latin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3962400"/>
            <a:ext cx="8382000" cy="0"/>
          </a:xfrm>
          <a:prstGeom prst="line">
            <a:avLst/>
          </a:prstGeom>
          <a:ln w="571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7116755" y="1447800"/>
            <a:ext cx="15894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>
                    <a:lumMod val="50000"/>
                  </a:prstClr>
                </a:solidFill>
                <a:latin typeface="Calibri"/>
              </a:rPr>
              <a:t>Reduction at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>
                    <a:lumMod val="50000"/>
                  </a:prstClr>
                </a:solidFill>
                <a:latin typeface="Calibri"/>
              </a:rPr>
              <a:t>non-regulated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>
                    <a:lumMod val="50000"/>
                  </a:prstClr>
                </a:solidFill>
                <a:latin typeface="Calibri"/>
              </a:rPr>
              <a:t>Facility (offset)</a:t>
            </a:r>
            <a:endParaRPr lang="en-CA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cxnSp>
        <p:nvCxnSpPr>
          <p:cNvPr id="83" name="Curved Connector 82"/>
          <p:cNvCxnSpPr/>
          <p:nvPr/>
        </p:nvCxnSpPr>
        <p:spPr>
          <a:xfrm rot="10800000" flipV="1">
            <a:off x="5791200" y="762000"/>
            <a:ext cx="1138887" cy="685800"/>
          </a:xfrm>
          <a:prstGeom prst="curvedConnector3">
            <a:avLst/>
          </a:prstGeom>
          <a:ln w="3492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WIND TURBIN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0"/>
            <a:ext cx="1219200" cy="130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320054" y="1371600"/>
            <a:ext cx="1584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Calibri"/>
              </a:rPr>
              <a:t>Pay into the Fund</a:t>
            </a:r>
            <a:endParaRPr lang="en-CA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" name="AutoShape 4" descr="Image result for bank ic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b="0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551" y="141727"/>
            <a:ext cx="1193142" cy="119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" name="Curved Connector 60"/>
          <p:cNvCxnSpPr/>
          <p:nvPr/>
        </p:nvCxnSpPr>
        <p:spPr>
          <a:xfrm rot="5400000" flipH="1" flipV="1">
            <a:off x="499745" y="2015677"/>
            <a:ext cx="1971765" cy="610150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2209800"/>
            <a:ext cx="70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Calibri"/>
              </a:rPr>
              <a:t>and/or</a:t>
            </a:r>
            <a:endParaRPr lang="en-CA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937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2" descr="Bottom-Divider-Pas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11"/>
          <p:cNvSpPr>
            <a:spLocks noChangeArrowheads="1"/>
          </p:cNvSpPr>
          <p:nvPr/>
        </p:nvSpPr>
        <p:spPr bwMode="auto">
          <a:xfrm>
            <a:off x="0" y="527050"/>
            <a:ext cx="8785225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545F1D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rgbClr val="7195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200" dirty="0">
              <a:solidFill>
                <a:srgbClr val="224B5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200" dirty="0">
              <a:solidFill>
                <a:srgbClr val="224B50"/>
              </a:solidFill>
              <a:hlinkClick r:id="rId4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224B50"/>
              </a:solidFill>
              <a:hlinkClick r:id="rId4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200" dirty="0">
              <a:solidFill>
                <a:srgbClr val="224B5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224B50"/>
                </a:solidFill>
              </a:rPr>
              <a:t>Ongoing updates: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224B50"/>
                </a:solidFill>
                <a:hlinkClick r:id="rId5"/>
              </a:rPr>
              <a:t>www.Alberta.ca/Climate</a:t>
            </a:r>
            <a:endParaRPr lang="en-US" altLang="en-US" sz="2400" dirty="0">
              <a:solidFill>
                <a:srgbClr val="224B5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224B50"/>
                </a:solidFill>
                <a:hlinkClick r:id="rId6"/>
              </a:rPr>
              <a:t>www.efficiencyalberta.ca</a:t>
            </a:r>
            <a:r>
              <a:rPr lang="en-US" altLang="en-US" sz="2400" dirty="0">
                <a:solidFill>
                  <a:srgbClr val="224B50"/>
                </a:solidFill>
              </a:rPr>
              <a:t>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224B50"/>
                </a:solidFill>
              </a:rPr>
              <a:t> </a:t>
            </a:r>
          </a:p>
        </p:txBody>
      </p:sp>
      <p:pic>
        <p:nvPicPr>
          <p:cNvPr id="34820" name="Picture 24" descr="AB Logo green RGB_reverse - no tagl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103938"/>
            <a:ext cx="169068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62669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ontent and Divid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4AF7944A128D45BC2931C6E06ABC09" ma:contentTypeVersion="0" ma:contentTypeDescription="Create a new document." ma:contentTypeScope="" ma:versionID="d4c9d50052ae4488bb25742d27c797b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095A96C-2805-4816-B6A0-1075E98C6C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572A99-6B81-4B1D-94B2-A5D11C7641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D6CEF2-27CC-48E8-BC8B-698EE5F4316B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22493</TotalTime>
  <Words>525</Words>
  <Application>Microsoft Office PowerPoint</Application>
  <PresentationFormat>On-screen Show (4:3)</PresentationFormat>
  <Paragraphs>67</Paragraphs>
  <Slides>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Default Design</vt:lpstr>
      <vt:lpstr>1_Default Design</vt:lpstr>
      <vt:lpstr>2_Default Design</vt:lpstr>
      <vt:lpstr>3_Default Design</vt:lpstr>
      <vt:lpstr>4_Default Design</vt:lpstr>
      <vt:lpstr>Office Theme</vt:lpstr>
      <vt:lpstr>Content and Divider slide</vt:lpstr>
      <vt:lpstr>Chart</vt:lpstr>
      <vt:lpstr>PowerPoint Presentation</vt:lpstr>
      <vt:lpstr>Alberta Economic Situation / Oil Production  </vt:lpstr>
      <vt:lpstr>Canada – U.S. Oil Pipeline Network</vt:lpstr>
      <vt:lpstr>Alberta’s Climate Leadership Plan </vt:lpstr>
      <vt:lpstr>Alberta Emissions Profile</vt:lpstr>
      <vt:lpstr>Reinvesting in our economy </vt:lpstr>
      <vt:lpstr>Alberta’s Renewable Electricity Target 30 by ‘30 </vt:lpstr>
      <vt:lpstr>PowerPoint Presentation</vt:lpstr>
      <vt:lpstr>PowerPoint Presentation</vt:lpstr>
    </vt:vector>
  </TitlesOfParts>
  <Company>Government of Alberta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Access Management</dc:title>
  <dc:creator>Richard McEwen</dc:creator>
  <cp:lastModifiedBy>lila noury</cp:lastModifiedBy>
  <cp:revision>481</cp:revision>
  <cp:lastPrinted>2018-01-24T00:42:52Z</cp:lastPrinted>
  <dcterms:created xsi:type="dcterms:W3CDTF">2009-04-06T05:16:49Z</dcterms:created>
  <dcterms:modified xsi:type="dcterms:W3CDTF">2018-04-12T01:35:25Z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0x010100BE4AF7944A128D45BC2931C6E06ABC09</vt:lpwstr>
  </property>
</Properties>
</file>